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1"/>
  </p:notesMasterIdLst>
  <p:sldIdLst>
    <p:sldId id="256" r:id="rId2"/>
    <p:sldId id="271" r:id="rId3"/>
    <p:sldId id="263" r:id="rId4"/>
    <p:sldId id="264" r:id="rId5"/>
    <p:sldId id="273" r:id="rId6"/>
    <p:sldId id="265" r:id="rId7"/>
    <p:sldId id="266" r:id="rId8"/>
    <p:sldId id="267" r:id="rId9"/>
    <p:sldId id="274" r:id="rId10"/>
    <p:sldId id="268" r:id="rId11"/>
    <p:sldId id="257" r:id="rId12"/>
    <p:sldId id="258" r:id="rId13"/>
    <p:sldId id="259" r:id="rId14"/>
    <p:sldId id="260" r:id="rId15"/>
    <p:sldId id="261" r:id="rId16"/>
    <p:sldId id="269" r:id="rId17"/>
    <p:sldId id="270" r:id="rId18"/>
    <p:sldId id="262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6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D4DD5-C003-41B4-BF9D-401B223C010D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F2695-5F2D-4342-BEA2-18850350B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80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21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69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32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4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219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05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77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28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88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40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0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47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93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78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91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35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5879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23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1839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45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864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6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9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76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96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2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58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36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C8F82-488B-4224-9AE0-5BF4DDBAD949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601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rojecteuler.net/" TargetMode="External"/><Relationship Id="rId5" Type="http://schemas.openxmlformats.org/officeDocument/2006/relationships/hyperlink" Target="https://leetcode.com/" TargetMode="External"/><Relationship Id="rId4" Type="http://schemas.openxmlformats.org/officeDocument/2006/relationships/hyperlink" Target="https://www.hackerrank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Where does a programmer go from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specific areas?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Game programming</a:t>
            </a:r>
          </a:p>
          <a:p>
            <a:r>
              <a:rPr lang="en-US" sz="2800" dirty="0" smtClean="0"/>
              <a:t>Tools development</a:t>
            </a:r>
          </a:p>
          <a:p>
            <a:r>
              <a:rPr lang="en-US" sz="2800" dirty="0" smtClean="0"/>
              <a:t>Web development</a:t>
            </a:r>
          </a:p>
          <a:p>
            <a:r>
              <a:rPr lang="en-US" sz="2800" dirty="0" smtClean="0"/>
              <a:t>Databases</a:t>
            </a:r>
          </a:p>
          <a:p>
            <a:r>
              <a:rPr lang="en-US" sz="2800" dirty="0" smtClean="0"/>
              <a:t>Networking</a:t>
            </a:r>
          </a:p>
          <a:p>
            <a:r>
              <a:rPr lang="en-US" sz="2800" dirty="0" smtClean="0"/>
              <a:t>Operating systems</a:t>
            </a:r>
            <a:endParaRPr lang="en-US" sz="2800" dirty="0"/>
          </a:p>
        </p:txBody>
      </p:sp>
      <p:sp>
        <p:nvSpPr>
          <p:cNvPr id="4" name="Right Brace 3"/>
          <p:cNvSpPr/>
          <p:nvPr/>
        </p:nvSpPr>
        <p:spPr>
          <a:xfrm>
            <a:off x="4514850" y="2324100"/>
            <a:ext cx="628650" cy="3086100"/>
          </a:xfrm>
          <a:prstGeom prst="rightBrace">
            <a:avLst>
              <a:gd name="adj1" fmla="val 4598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686424" y="2324100"/>
            <a:ext cx="3294591" cy="92333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All of these will require some additional knowledge of that specific task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86424" y="3477619"/>
            <a:ext cx="3294591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There could be some overlap between them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86424" y="4354139"/>
            <a:ext cx="3294591" cy="1200329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You may use similar data structures in some database project as you did in a game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2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7250"/>
          </a:xfrm>
        </p:spPr>
        <p:txBody>
          <a:bodyPr/>
          <a:lstStyle/>
          <a:p>
            <a:r>
              <a:rPr lang="en-US" dirty="0" smtClean="0"/>
              <a:t>Game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46239"/>
            <a:ext cx="9866841" cy="43545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AI</a:t>
            </a:r>
          </a:p>
          <a:p>
            <a:pPr lvl="1"/>
            <a:r>
              <a:rPr lang="en-US" sz="2200" dirty="0" smtClean="0"/>
              <a:t>Data structures – store information on which to make decisions</a:t>
            </a:r>
          </a:p>
          <a:p>
            <a:pPr lvl="1"/>
            <a:r>
              <a:rPr lang="en-US" sz="2200" dirty="0" smtClean="0"/>
              <a:t>Ways of sifting through that data to make decisions QUICKLY</a:t>
            </a:r>
          </a:p>
          <a:p>
            <a:r>
              <a:rPr lang="en-US" sz="2400" dirty="0" smtClean="0"/>
              <a:t>Graphics</a:t>
            </a:r>
          </a:p>
          <a:p>
            <a:pPr lvl="1"/>
            <a:r>
              <a:rPr lang="en-US" sz="2200" dirty="0" smtClean="0"/>
              <a:t>Learn about pixels, textures, polygons… </a:t>
            </a:r>
            <a:r>
              <a:rPr lang="en-US" sz="2200" b="1" dirty="0" smtClean="0">
                <a:solidFill>
                  <a:schemeClr val="accent1"/>
                </a:solidFill>
              </a:rPr>
              <a:t>domain-specific</a:t>
            </a:r>
            <a:r>
              <a:rPr lang="en-US" sz="2200" dirty="0" smtClean="0"/>
              <a:t> information</a:t>
            </a:r>
          </a:p>
          <a:p>
            <a:pPr lvl="1"/>
            <a:r>
              <a:rPr lang="en-US" sz="2200" dirty="0" smtClean="0"/>
              <a:t>Geometry, Trigonometry, perhaps Calculus—depends on what you want to do</a:t>
            </a:r>
          </a:p>
          <a:p>
            <a:r>
              <a:rPr lang="en-US" sz="2400" dirty="0" smtClean="0"/>
              <a:t>Gameplay, UI</a:t>
            </a:r>
          </a:p>
          <a:p>
            <a:pPr lvl="1"/>
            <a:r>
              <a:rPr lang="en-US" sz="2000" dirty="0" smtClean="0"/>
              <a:t>Various kinds of math, depending on what you’re doing</a:t>
            </a:r>
          </a:p>
          <a:p>
            <a:pPr lvl="1"/>
            <a:r>
              <a:rPr lang="en-US" sz="2000" dirty="0" smtClean="0"/>
              <a:t>Possibly learning more libraries (most games use a variety of them)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7052117" y="1184574"/>
            <a:ext cx="3882583" cy="92333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“AI” can be applied to many areas nowadays, not just games – see also 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37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844215"/>
            <a:ext cx="4761441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Tools programmers make everyone else’s jobs easier</a:t>
            </a:r>
          </a:p>
          <a:p>
            <a:endParaRPr lang="en-US" sz="2400" dirty="0" smtClean="0"/>
          </a:p>
          <a:p>
            <a:r>
              <a:rPr lang="en-US" sz="2400" dirty="0" smtClean="0"/>
              <a:t>Simple scripts to automate some tedious task</a:t>
            </a:r>
          </a:p>
          <a:p>
            <a:endParaRPr lang="en-US" sz="2400" dirty="0"/>
          </a:p>
          <a:p>
            <a:r>
              <a:rPr lang="en-US" sz="2400" dirty="0" smtClean="0"/>
              <a:t>You could write plugins – C++ DLLs (dynamic link libraries) that run within another application</a:t>
            </a:r>
          </a:p>
        </p:txBody>
      </p:sp>
      <p:pic>
        <p:nvPicPr>
          <p:cNvPr id="2050" name="Picture 2" descr="Image result for imgui sfm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486362"/>
            <a:ext cx="6305550" cy="423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924800" y="5860850"/>
            <a:ext cx="2314575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 lightweight GUI system called </a:t>
            </a:r>
            <a:r>
              <a:rPr lang="en-US" dirty="0" err="1" smtClean="0"/>
              <a:t>ImGui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Languages – How many should you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As many as you need to</a:t>
            </a:r>
          </a:p>
          <a:p>
            <a:r>
              <a:rPr lang="en-US" sz="2800" dirty="0" smtClean="0"/>
              <a:t>You don’t have to learn them all</a:t>
            </a:r>
          </a:p>
          <a:p>
            <a:r>
              <a:rPr lang="en-US" sz="2800" dirty="0" smtClean="0"/>
              <a:t>Jack-of-all-languages, or master of one?</a:t>
            </a:r>
          </a:p>
          <a:p>
            <a:r>
              <a:rPr lang="en-US" sz="2800" dirty="0" smtClean="0"/>
              <a:t>Depends on your goal</a:t>
            </a:r>
          </a:p>
          <a:p>
            <a:r>
              <a:rPr lang="en-US" sz="2800" dirty="0" smtClean="0"/>
              <a:t>Some treat it as a contest – who knows the most</a:t>
            </a:r>
          </a:p>
          <a:p>
            <a:pPr lvl="1"/>
            <a:r>
              <a:rPr lang="en-US" sz="2600" dirty="0" smtClean="0"/>
              <a:t>Really, who cares?</a:t>
            </a:r>
          </a:p>
          <a:p>
            <a:r>
              <a:rPr lang="en-US" sz="2800" dirty="0" smtClean="0"/>
              <a:t>What do you want to DO? Then learn the language(s) that support that goal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119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end? Back end?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Programming something that human beings interact with?</a:t>
            </a:r>
          </a:p>
          <a:p>
            <a:r>
              <a:rPr lang="en-US" sz="2800" dirty="0" smtClean="0"/>
              <a:t>Or programming something that POWERS the thing that human beings interact with?</a:t>
            </a:r>
          </a:p>
          <a:p>
            <a:r>
              <a:rPr lang="en-US" sz="2800" dirty="0" smtClean="0"/>
              <a:t>A forward-facing web page vs the data being read/processed/written behind the scenes</a:t>
            </a:r>
          </a:p>
          <a:p>
            <a:pPr lvl="1"/>
            <a:r>
              <a:rPr lang="en-US" sz="2600" dirty="0" smtClean="0"/>
              <a:t>Both are necessary!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805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High-level? Low-level?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6656916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Want to write “low level” code that powers other systems?</a:t>
            </a:r>
          </a:p>
          <a:p>
            <a:pPr lvl="1"/>
            <a:r>
              <a:rPr lang="en-US" sz="2200" dirty="0" smtClean="0"/>
              <a:t>Operating systems</a:t>
            </a:r>
          </a:p>
          <a:p>
            <a:pPr lvl="1"/>
            <a:r>
              <a:rPr lang="en-US" sz="2200" dirty="0" smtClean="0"/>
              <a:t>Game engines</a:t>
            </a:r>
          </a:p>
          <a:p>
            <a:pPr lvl="1"/>
            <a:r>
              <a:rPr lang="en-US" sz="2200" dirty="0" smtClean="0"/>
              <a:t>Libraries/frameworks</a:t>
            </a:r>
          </a:p>
          <a:p>
            <a:r>
              <a:rPr lang="en-US" sz="2400" dirty="0" smtClean="0"/>
              <a:t>Higher-level code</a:t>
            </a:r>
          </a:p>
          <a:p>
            <a:pPr lvl="1"/>
            <a:r>
              <a:rPr lang="en-US" sz="2200" dirty="0" smtClean="0"/>
              <a:t>Applications/apps/programs/web pages, </a:t>
            </a:r>
            <a:r>
              <a:rPr lang="en-US" sz="2200" dirty="0" err="1" smtClean="0"/>
              <a:t>etc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7823643" y="1803699"/>
            <a:ext cx="2330008" cy="369332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Think of it like this: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823643" y="2672617"/>
            <a:ext cx="2720532" cy="646331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Would you rather write Minesweeper…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23642" y="3318948"/>
            <a:ext cx="3301557" cy="923330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Or SFML, the library that makes Minesweeper possible?</a:t>
            </a:r>
            <a:br>
              <a:rPr lang="en-US" dirty="0" smtClean="0"/>
            </a:br>
            <a:r>
              <a:rPr lang="en-US" dirty="0" smtClean="0"/>
              <a:t>(For this project, at least)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23642" y="4441711"/>
            <a:ext cx="3815908" cy="923330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This might be tough to answer at this point, if you don’t have any experience doing the latter…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823642" y="5699019"/>
            <a:ext cx="2653857" cy="64633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Both are valid choices!</a:t>
            </a:r>
            <a:br>
              <a:rPr lang="en-US" dirty="0" smtClean="0"/>
            </a:br>
            <a:r>
              <a:rPr lang="en-US" dirty="0" smtClean="0"/>
              <a:t>(This sounds familiar…)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3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room for everyone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5289"/>
            <a:ext cx="8507595" cy="48498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Your personal preference doesn’t matter (nor does anyone else’s)</a:t>
            </a:r>
          </a:p>
          <a:p>
            <a:r>
              <a:rPr lang="en-US" sz="2400" dirty="0" smtClean="0"/>
              <a:t>Want to write high-level </a:t>
            </a:r>
            <a:r>
              <a:rPr lang="en-US" sz="2400" dirty="0" smtClean="0"/>
              <a:t>code?</a:t>
            </a:r>
            <a:endParaRPr lang="en-US" sz="2400" dirty="0" smtClean="0"/>
          </a:p>
          <a:p>
            <a:pPr lvl="1"/>
            <a:r>
              <a:rPr lang="en-US" sz="2200" dirty="0" smtClean="0"/>
              <a:t>Great! The world needs programmers just like you</a:t>
            </a:r>
          </a:p>
          <a:p>
            <a:r>
              <a:rPr lang="en-US" sz="2400" dirty="0" smtClean="0"/>
              <a:t>Prefer low-level, </a:t>
            </a:r>
            <a:r>
              <a:rPr lang="en-US" sz="2400" dirty="0" smtClean="0"/>
              <a:t>hardware-optimized </a:t>
            </a:r>
            <a:r>
              <a:rPr lang="en-US" sz="2400" dirty="0" smtClean="0"/>
              <a:t>code instead?</a:t>
            </a:r>
          </a:p>
          <a:p>
            <a:pPr lvl="1"/>
            <a:r>
              <a:rPr lang="en-US" sz="2200" dirty="0" smtClean="0"/>
              <a:t>Fantastic! The world needs programmers just like you</a:t>
            </a:r>
          </a:p>
          <a:p>
            <a:endParaRPr lang="en-US" sz="2400" dirty="0" smtClean="0"/>
          </a:p>
          <a:p>
            <a:r>
              <a:rPr lang="en-US" sz="2400" dirty="0" smtClean="0"/>
              <a:t>So… the worlds needs BOTH types of programmers?</a:t>
            </a:r>
          </a:p>
          <a:p>
            <a:pPr lvl="1"/>
            <a:r>
              <a:rPr lang="en-US" sz="2200" dirty="0" smtClean="0"/>
              <a:t>Yes, yes it does. Anyone who says otherwise is wrong. Tell them as much.</a:t>
            </a:r>
            <a:endParaRPr lang="en-US" sz="2200" dirty="0"/>
          </a:p>
        </p:txBody>
      </p:sp>
      <p:grpSp>
        <p:nvGrpSpPr>
          <p:cNvPr id="6" name="Group 5"/>
          <p:cNvGrpSpPr/>
          <p:nvPr/>
        </p:nvGrpSpPr>
        <p:grpSpPr>
          <a:xfrm>
            <a:off x="8448675" y="2478721"/>
            <a:ext cx="3113887" cy="1853089"/>
            <a:chOff x="8448675" y="2478721"/>
            <a:chExt cx="3113887" cy="1853089"/>
          </a:xfrm>
        </p:grpSpPr>
        <p:sp>
          <p:nvSpPr>
            <p:cNvPr id="4" name="TextBox 3"/>
            <p:cNvSpPr txBox="1"/>
            <p:nvPr/>
          </p:nvSpPr>
          <p:spPr>
            <a:xfrm>
              <a:off x="9184929" y="2666601"/>
              <a:ext cx="2377633" cy="1477328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Either way, learn as much as you can, and be the best $(#*!% programmer you can be.</a:t>
              </a:r>
              <a:endParaRPr lang="en-US" dirty="0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8448675" y="2478721"/>
              <a:ext cx="628650" cy="1853089"/>
            </a:xfrm>
            <a:prstGeom prst="rightBrace">
              <a:avLst>
                <a:gd name="adj1" fmla="val 45980"/>
                <a:gd name="adj2" fmla="val 50000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523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haven’t covered all there is to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751014"/>
            <a:ext cx="9028641" cy="4614617"/>
          </a:xfrm>
        </p:spPr>
        <p:txBody>
          <a:bodyPr/>
          <a:lstStyle/>
          <a:p>
            <a:r>
              <a:rPr lang="en-US" sz="2400" dirty="0" smtClean="0"/>
              <a:t>You may never use </a:t>
            </a:r>
            <a:r>
              <a:rPr lang="en-US" sz="24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std</a:t>
            </a:r>
            <a:r>
              <a:rPr lang="en-US" sz="2400" b="1" dirty="0">
                <a:solidFill>
                  <a:srgbClr val="00B0F0"/>
                </a:solidFill>
                <a:latin typeface="Consolas" panose="020B0609020204030204" pitchFamily="49" charset="0"/>
              </a:rPr>
              <a:t>::map</a:t>
            </a:r>
            <a:r>
              <a:rPr lang="en-US" sz="2400" dirty="0" smtClean="0"/>
              <a:t> again in your life</a:t>
            </a:r>
          </a:p>
          <a:p>
            <a:r>
              <a:rPr lang="en-US" sz="2400" dirty="0" smtClean="0"/>
              <a:t>You </a:t>
            </a:r>
            <a:r>
              <a:rPr lang="en-US" sz="2400" dirty="0"/>
              <a:t>may never write another line of code using </a:t>
            </a:r>
            <a:r>
              <a:rPr lang="en-US" sz="2400" dirty="0" smtClean="0"/>
              <a:t>Java</a:t>
            </a:r>
            <a:endParaRPr lang="en-US" sz="2400" dirty="0"/>
          </a:p>
          <a:p>
            <a:r>
              <a:rPr lang="en-US" sz="2400" dirty="0" smtClean="0"/>
              <a:t>Any sort of programming will have SOME similarities to these two courses… maybe lots</a:t>
            </a:r>
          </a:p>
          <a:p>
            <a:r>
              <a:rPr lang="en-US" sz="2400" dirty="0" smtClean="0"/>
              <a:t>The </a:t>
            </a:r>
            <a:r>
              <a:rPr lang="en-US" sz="2400" b="1" dirty="0">
                <a:solidFill>
                  <a:srgbClr val="00B0F0"/>
                </a:solidFill>
              </a:rPr>
              <a:t>CONCEPTS</a:t>
            </a:r>
            <a:r>
              <a:rPr lang="en-US" sz="2400" dirty="0"/>
              <a:t> behind programming are more or less universal</a:t>
            </a:r>
          </a:p>
          <a:p>
            <a:pPr lvl="1"/>
            <a:r>
              <a:rPr lang="en-US" sz="2000" dirty="0"/>
              <a:t>Languages have their own unique features</a:t>
            </a:r>
          </a:p>
          <a:p>
            <a:pPr lvl="1"/>
            <a:r>
              <a:rPr lang="en-US" sz="2000" dirty="0"/>
              <a:t>Some of them are significantly different types of operations (pointers and dynamic memory, for example)</a:t>
            </a:r>
          </a:p>
          <a:p>
            <a:pPr lvl="1"/>
            <a:r>
              <a:rPr lang="en-US" sz="2000" dirty="0"/>
              <a:t>Others may simply be “syntactic sugar” – a simpler, faster, “sweeter” way of doing </a:t>
            </a:r>
            <a:r>
              <a:rPr lang="en-US" sz="2000" dirty="0" smtClean="0"/>
              <a:t>something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384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5674"/>
          </a:xfrm>
        </p:spPr>
        <p:txBody>
          <a:bodyPr/>
          <a:lstStyle/>
          <a:p>
            <a:r>
              <a:rPr lang="en-US" dirty="0" smtClean="0"/>
              <a:t>Learn how to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476562"/>
            <a:ext cx="9676341" cy="4966768"/>
          </a:xfrm>
        </p:spPr>
        <p:txBody>
          <a:bodyPr>
            <a:noAutofit/>
          </a:bodyPr>
          <a:lstStyle/>
          <a:p>
            <a:r>
              <a:rPr lang="en-US" sz="2400" dirty="0" smtClean="0"/>
              <a:t>The best skill you will ever develop in your life. Period.</a:t>
            </a:r>
          </a:p>
          <a:p>
            <a:r>
              <a:rPr lang="en-US" sz="2400" dirty="0" smtClean="0"/>
              <a:t>This has always been true, it’s more relevant than ever today</a:t>
            </a:r>
          </a:p>
          <a:p>
            <a:endParaRPr lang="en-US" sz="2400" dirty="0"/>
          </a:p>
          <a:p>
            <a:r>
              <a:rPr lang="en-US" sz="2400" dirty="0" smtClean="0"/>
              <a:t>The quicker you can learn something new, the better off you’ll be</a:t>
            </a:r>
          </a:p>
          <a:p>
            <a:r>
              <a:rPr lang="en-US" sz="2400" dirty="0" smtClean="0"/>
              <a:t>In general, but especially in programming</a:t>
            </a:r>
          </a:p>
          <a:p>
            <a:r>
              <a:rPr lang="en-US" sz="2400" dirty="0" smtClean="0"/>
              <a:t>You may have to look at new lines/functions/syntax all the time</a:t>
            </a:r>
          </a:p>
          <a:p>
            <a:endParaRPr lang="en-US" sz="2400" dirty="0"/>
          </a:p>
          <a:p>
            <a:r>
              <a:rPr lang="en-US" sz="2400" dirty="0" smtClean="0"/>
              <a:t>Ask people who know</a:t>
            </a:r>
          </a:p>
          <a:p>
            <a:r>
              <a:rPr lang="en-US" sz="2400" dirty="0" smtClean="0"/>
              <a:t>Use documentation, books, the Internet</a:t>
            </a:r>
          </a:p>
          <a:p>
            <a:pPr lvl="1"/>
            <a:r>
              <a:rPr lang="en-US" sz="2200" dirty="0" smtClean="0"/>
              <a:t>Forums, YouTube, video training sites, </a:t>
            </a:r>
            <a:r>
              <a:rPr lang="en-US" sz="2200" dirty="0" err="1" smtClean="0"/>
              <a:t>etc</a:t>
            </a:r>
            <a:endParaRPr lang="en-US" sz="2400" dirty="0"/>
          </a:p>
        </p:txBody>
      </p:sp>
      <p:grpSp>
        <p:nvGrpSpPr>
          <p:cNvPr id="7" name="Group 6"/>
          <p:cNvGrpSpPr/>
          <p:nvPr/>
        </p:nvGrpSpPr>
        <p:grpSpPr>
          <a:xfrm>
            <a:off x="7587729" y="3713286"/>
            <a:ext cx="4604271" cy="2933202"/>
            <a:chOff x="7587729" y="3713286"/>
            <a:chExt cx="4604271" cy="29332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7729" y="4349954"/>
              <a:ext cx="2402426" cy="177471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81694" y="3713286"/>
              <a:ext cx="1910306" cy="276702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723258" y="6277156"/>
              <a:ext cx="23663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Maybe these guys…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345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is a lifelong endeavor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You will never learn it all—no one will</a:t>
            </a:r>
          </a:p>
          <a:p>
            <a:r>
              <a:rPr lang="en-US" sz="2400" dirty="0" smtClean="0"/>
              <a:t>Learn about the things that interest you</a:t>
            </a:r>
          </a:p>
          <a:p>
            <a:pPr lvl="1"/>
            <a:r>
              <a:rPr lang="en-US" sz="2000" dirty="0" smtClean="0"/>
              <a:t>And the things you need to know to make those things possible!</a:t>
            </a:r>
          </a:p>
          <a:p>
            <a:r>
              <a:rPr lang="en-US" sz="2400" dirty="0" smtClean="0"/>
              <a:t>Keep your enthusiasm!</a:t>
            </a:r>
          </a:p>
          <a:p>
            <a:pPr lvl="1"/>
            <a:r>
              <a:rPr lang="en-US" sz="2000" dirty="0" smtClean="0"/>
              <a:t>(This stuff is pretty cool—sometimes it still feels like magic!)</a:t>
            </a:r>
          </a:p>
          <a:p>
            <a:r>
              <a:rPr lang="en-US" sz="2400" dirty="0" smtClean="0"/>
              <a:t>Keep moving forward, one day at a time</a:t>
            </a:r>
          </a:p>
          <a:p>
            <a:r>
              <a:rPr lang="en-US" sz="2400" dirty="0" smtClean="0"/>
              <a:t>Do something today that will help future you</a:t>
            </a:r>
          </a:p>
          <a:p>
            <a:pPr lvl="1"/>
            <a:r>
              <a:rPr lang="en-US" sz="2000" dirty="0" smtClean="0"/>
              <a:t>Future you will appreciate it!</a:t>
            </a:r>
          </a:p>
        </p:txBody>
      </p:sp>
    </p:spTree>
    <p:extLst>
      <p:ext uri="{BB962C8B-B14F-4D97-AF65-F5344CB8AC3E}">
        <p14:creationId xmlns:p14="http://schemas.microsoft.com/office/powerpoint/2010/main" val="85327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1964"/>
            <a:ext cx="8596668" cy="441166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Course Evaluations</a:t>
            </a:r>
          </a:p>
          <a:p>
            <a:pPr lvl="1"/>
            <a:r>
              <a:rPr lang="en-US" sz="2200" dirty="0" smtClean="0"/>
              <a:t>Please take a few minutes to fill one out!</a:t>
            </a:r>
          </a:p>
          <a:p>
            <a:r>
              <a:rPr lang="en-US" sz="2400" dirty="0" smtClean="0"/>
              <a:t>Final Exam</a:t>
            </a:r>
          </a:p>
          <a:p>
            <a:pPr lvl="1"/>
            <a:r>
              <a:rPr lang="en-US" sz="2200" dirty="0" smtClean="0"/>
              <a:t>December 17</a:t>
            </a:r>
            <a:r>
              <a:rPr lang="en-US" sz="2200" baseline="30000" dirty="0" smtClean="0"/>
              <a:t>th</a:t>
            </a:r>
            <a:r>
              <a:rPr lang="en-US" sz="2200" dirty="0" smtClean="0"/>
              <a:t> </a:t>
            </a:r>
            <a:r>
              <a:rPr lang="en-US" sz="2200" dirty="0" smtClean="0"/>
              <a:t>(details on Canvas)</a:t>
            </a:r>
          </a:p>
          <a:p>
            <a:pPr lvl="2"/>
            <a:r>
              <a:rPr lang="en-US" sz="2000" dirty="0" smtClean="0"/>
              <a:t>If you haven’t, take the lockdown browser practice quiz to test your browser/webcam (you should have already done this for the midterm)</a:t>
            </a:r>
            <a:endParaRPr lang="en-US" sz="2200" dirty="0" smtClean="0"/>
          </a:p>
          <a:p>
            <a:r>
              <a:rPr lang="en-US" sz="2400" dirty="0" smtClean="0"/>
              <a:t>Review for the final </a:t>
            </a:r>
            <a:r>
              <a:rPr lang="en-US" sz="2400" dirty="0" smtClean="0"/>
              <a:t>on Friday!</a:t>
            </a:r>
          </a:p>
          <a:p>
            <a:pPr lvl="1"/>
            <a:r>
              <a:rPr lang="en-US" sz="2200" dirty="0" smtClean="0"/>
              <a:t>Time: 5:10pm (same as lecture)</a:t>
            </a:r>
          </a:p>
          <a:p>
            <a:pPr lvl="1"/>
            <a:r>
              <a:rPr lang="en-US" sz="2200" dirty="0" smtClean="0"/>
              <a:t>Location: Zoom, same link as lecture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8927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“When do I become a programmer</a:t>
            </a:r>
            <a:r>
              <a:rPr lang="en-US" dirty="0" smtClean="0"/>
              <a:t>?”</a:t>
            </a:r>
            <a:br>
              <a:rPr lang="en-US" dirty="0" smtClean="0"/>
            </a:b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- COP3503 Student, Fall 2018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7914216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You already are!</a:t>
            </a:r>
          </a:p>
          <a:p>
            <a:pPr lvl="1"/>
            <a:r>
              <a:rPr lang="en-US" sz="2200" dirty="0" smtClean="0"/>
              <a:t>You’re just </a:t>
            </a:r>
            <a:r>
              <a:rPr lang="en-US" sz="2200" b="1" dirty="0" smtClean="0">
                <a:solidFill>
                  <a:srgbClr val="00B0F0"/>
                </a:solidFill>
              </a:rPr>
              <a:t>novice</a:t>
            </a:r>
            <a:r>
              <a:rPr lang="en-US" sz="2200" dirty="0" smtClean="0"/>
              <a:t> programmers, is all</a:t>
            </a:r>
          </a:p>
          <a:p>
            <a:pPr lvl="1"/>
            <a:r>
              <a:rPr lang="en-US" sz="2200" dirty="0" smtClean="0"/>
              <a:t>Everyone starts at the beginning</a:t>
            </a:r>
          </a:p>
          <a:p>
            <a:r>
              <a:rPr lang="en-US" sz="2400" dirty="0" smtClean="0"/>
              <a:t>“Okay… but when do I become a GOOD programmer?”</a:t>
            </a:r>
          </a:p>
          <a:p>
            <a:pPr lvl="1"/>
            <a:r>
              <a:rPr lang="en-US" sz="2200" dirty="0" smtClean="0"/>
              <a:t>Two semesters alone isn’t enough</a:t>
            </a:r>
          </a:p>
          <a:p>
            <a:pPr lvl="1"/>
            <a:r>
              <a:rPr lang="en-US" sz="2200" dirty="0" smtClean="0"/>
              <a:t>That’s true of many things, not just programming</a:t>
            </a:r>
          </a:p>
          <a:p>
            <a:r>
              <a:rPr lang="en-US" sz="2400" dirty="0" smtClean="0"/>
              <a:t>You have the basics</a:t>
            </a:r>
          </a:p>
          <a:p>
            <a:pPr lvl="1"/>
            <a:r>
              <a:rPr lang="en-US" sz="2200" dirty="0" smtClean="0"/>
              <a:t>Practice, practice, practice will help you improve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58225" y="3454644"/>
            <a:ext cx="2114550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The actual follow-up question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10338" y="2590486"/>
            <a:ext cx="2763664" cy="52322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Some exceptions may apply, for those with previou</a:t>
            </a:r>
            <a:r>
              <a:rPr lang="en-US" sz="1400" dirty="0" smtClean="0"/>
              <a:t>s </a:t>
            </a:r>
            <a:r>
              <a:rPr lang="en-US" sz="1400" dirty="0" smtClean="0"/>
              <a:t>experience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4724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591" y="1728111"/>
            <a:ext cx="7135259" cy="472406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For many of you, it might be Data Structures (among other CS courses)</a:t>
            </a:r>
          </a:p>
          <a:p>
            <a:r>
              <a:rPr lang="en-US" sz="2400" dirty="0" smtClean="0"/>
              <a:t>The “holy trinity” of programming education:</a:t>
            </a:r>
          </a:p>
          <a:p>
            <a:pPr lvl="1"/>
            <a:r>
              <a:rPr lang="en-US" sz="2200" dirty="0" smtClean="0"/>
              <a:t>Programming Fundamentals 1</a:t>
            </a:r>
          </a:p>
          <a:p>
            <a:pPr lvl="1"/>
            <a:r>
              <a:rPr lang="en-US" sz="2200" dirty="0" smtClean="0"/>
              <a:t>Programming Fundamentals 2</a:t>
            </a:r>
          </a:p>
          <a:p>
            <a:pPr lvl="1"/>
            <a:r>
              <a:rPr lang="en-US" sz="2200" dirty="0" smtClean="0"/>
              <a:t>Data Structures</a:t>
            </a:r>
          </a:p>
          <a:p>
            <a:r>
              <a:rPr lang="en-US" sz="2400" dirty="0" smtClean="0"/>
              <a:t>That gives you a solid programming foundation</a:t>
            </a:r>
          </a:p>
          <a:p>
            <a:r>
              <a:rPr lang="en-US" sz="2400" dirty="0" smtClean="0"/>
              <a:t>What else can you do?</a:t>
            </a:r>
          </a:p>
          <a:p>
            <a:pPr lvl="1"/>
            <a:r>
              <a:rPr lang="en-US" sz="2200" dirty="0" smtClean="0"/>
              <a:t>That depends on you, and what you want</a:t>
            </a:r>
          </a:p>
          <a:p>
            <a:pPr lvl="1"/>
            <a:r>
              <a:rPr lang="en-US" sz="2200" dirty="0" smtClean="0"/>
              <a:t>Regardless of what you choose you NEED the foundation</a:t>
            </a:r>
            <a:endParaRPr lang="en-US" sz="2200" dirty="0"/>
          </a:p>
        </p:txBody>
      </p:sp>
      <p:sp>
        <p:nvSpPr>
          <p:cNvPr id="19" name="Freeform 18"/>
          <p:cNvSpPr/>
          <p:nvPr/>
        </p:nvSpPr>
        <p:spPr>
          <a:xfrm>
            <a:off x="6791218" y="1385031"/>
            <a:ext cx="5363110" cy="3002038"/>
          </a:xfrm>
          <a:custGeom>
            <a:avLst/>
            <a:gdLst>
              <a:gd name="connsiteX0" fmla="*/ 0 w 5363110"/>
              <a:gd name="connsiteY0" fmla="*/ 3002037 h 3002037"/>
              <a:gd name="connsiteX1" fmla="*/ 1539355 w 5363110"/>
              <a:gd name="connsiteY1" fmla="*/ 0 h 3002037"/>
              <a:gd name="connsiteX2" fmla="*/ 3823755 w 5363110"/>
              <a:gd name="connsiteY2" fmla="*/ 0 h 3002037"/>
              <a:gd name="connsiteX3" fmla="*/ 5363110 w 5363110"/>
              <a:gd name="connsiteY3" fmla="*/ 3002037 h 3002037"/>
              <a:gd name="connsiteX4" fmla="*/ 0 w 5363110"/>
              <a:gd name="connsiteY4" fmla="*/ 3002037 h 3002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3110" h="3002037">
                <a:moveTo>
                  <a:pt x="5363110" y="0"/>
                </a:moveTo>
                <a:lnTo>
                  <a:pt x="3823755" y="3002037"/>
                </a:lnTo>
                <a:lnTo>
                  <a:pt x="1539355" y="3002037"/>
                </a:lnTo>
                <a:lnTo>
                  <a:pt x="0" y="0"/>
                </a:lnTo>
                <a:lnTo>
                  <a:pt x="536311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9184" tIns="40640" rIns="979185" bIns="40641" numCol="1" spcCol="1270" anchor="ctr" anchorCtr="0">
            <a:noAutofit/>
          </a:bodyPr>
          <a:lstStyle/>
          <a:p>
            <a: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kern="1200" dirty="0" smtClean="0"/>
              <a:t>Everything else:</a:t>
            </a:r>
          </a:p>
          <a:p>
            <a: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kern="1200" dirty="0" smtClean="0"/>
              <a:t>Databases, web programming, game development, AI, machine learning, UX, simulations, computer vision, image processing, etc…</a:t>
            </a:r>
            <a:endParaRPr lang="en-US" sz="2000" kern="1200" dirty="0"/>
          </a:p>
        </p:txBody>
      </p:sp>
      <p:sp>
        <p:nvSpPr>
          <p:cNvPr id="20" name="Freeform 19"/>
          <p:cNvSpPr/>
          <p:nvPr/>
        </p:nvSpPr>
        <p:spPr>
          <a:xfrm>
            <a:off x="8330580" y="4387069"/>
            <a:ext cx="2284384" cy="656516"/>
          </a:xfrm>
          <a:custGeom>
            <a:avLst/>
            <a:gdLst>
              <a:gd name="connsiteX0" fmla="*/ 0 w 2284383"/>
              <a:gd name="connsiteY0" fmla="*/ 656515 h 656515"/>
              <a:gd name="connsiteX1" fmla="*/ 336641 w 2284383"/>
              <a:gd name="connsiteY1" fmla="*/ 0 h 656515"/>
              <a:gd name="connsiteX2" fmla="*/ 1947742 w 2284383"/>
              <a:gd name="connsiteY2" fmla="*/ 0 h 656515"/>
              <a:gd name="connsiteX3" fmla="*/ 2284383 w 2284383"/>
              <a:gd name="connsiteY3" fmla="*/ 656515 h 656515"/>
              <a:gd name="connsiteX4" fmla="*/ 0 w 2284383"/>
              <a:gd name="connsiteY4" fmla="*/ 656515 h 65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83" h="656515">
                <a:moveTo>
                  <a:pt x="2284383" y="1"/>
                </a:moveTo>
                <a:lnTo>
                  <a:pt x="1947742" y="656514"/>
                </a:lnTo>
                <a:lnTo>
                  <a:pt x="336641" y="656514"/>
                </a:lnTo>
                <a:lnTo>
                  <a:pt x="0" y="1"/>
                </a:lnTo>
                <a:lnTo>
                  <a:pt x="2284383" y="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7548" tIns="17780" rIns="417547" bIns="17781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Data Structures</a:t>
            </a:r>
            <a:endParaRPr lang="en-US" sz="1400" kern="1200" dirty="0"/>
          </a:p>
        </p:txBody>
      </p:sp>
      <p:sp>
        <p:nvSpPr>
          <p:cNvPr id="21" name="Freeform 20"/>
          <p:cNvSpPr/>
          <p:nvPr/>
        </p:nvSpPr>
        <p:spPr>
          <a:xfrm>
            <a:off x="8667223" y="5043584"/>
            <a:ext cx="1611098" cy="625744"/>
          </a:xfrm>
          <a:custGeom>
            <a:avLst/>
            <a:gdLst>
              <a:gd name="connsiteX0" fmla="*/ 0 w 1611097"/>
              <a:gd name="connsiteY0" fmla="*/ 625744 h 625744"/>
              <a:gd name="connsiteX1" fmla="*/ 320863 w 1611097"/>
              <a:gd name="connsiteY1" fmla="*/ 0 h 625744"/>
              <a:gd name="connsiteX2" fmla="*/ 1290234 w 1611097"/>
              <a:gd name="connsiteY2" fmla="*/ 0 h 625744"/>
              <a:gd name="connsiteX3" fmla="*/ 1611097 w 1611097"/>
              <a:gd name="connsiteY3" fmla="*/ 625744 h 625744"/>
              <a:gd name="connsiteX4" fmla="*/ 0 w 1611097"/>
              <a:gd name="connsiteY4" fmla="*/ 625744 h 62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1097" h="625744">
                <a:moveTo>
                  <a:pt x="1611097" y="1"/>
                </a:moveTo>
                <a:lnTo>
                  <a:pt x="1290234" y="625743"/>
                </a:lnTo>
                <a:lnTo>
                  <a:pt x="320863" y="625743"/>
                </a:lnTo>
                <a:lnTo>
                  <a:pt x="0" y="1"/>
                </a:lnTo>
                <a:lnTo>
                  <a:pt x="1611097" y="1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183" tIns="15240" rIns="297182" bIns="15240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Programming</a:t>
            </a:r>
            <a:br>
              <a:rPr lang="en-US" sz="1200" kern="1200" dirty="0" smtClean="0"/>
            </a:br>
            <a:r>
              <a:rPr lang="en-US" sz="1200" kern="1200" dirty="0" smtClean="0"/>
              <a:t>Fundamentals 2</a:t>
            </a:r>
            <a:endParaRPr lang="en-US" sz="1200" kern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7320844" y="5669329"/>
            <a:ext cx="2636612" cy="945221"/>
            <a:chOff x="7320844" y="5669329"/>
            <a:chExt cx="2636612" cy="945221"/>
          </a:xfrm>
        </p:grpSpPr>
        <p:sp>
          <p:nvSpPr>
            <p:cNvPr id="22" name="Freeform 21"/>
            <p:cNvSpPr/>
            <p:nvPr/>
          </p:nvSpPr>
          <p:spPr>
            <a:xfrm>
              <a:off x="8988088" y="5669329"/>
              <a:ext cx="969368" cy="945221"/>
            </a:xfrm>
            <a:custGeom>
              <a:avLst/>
              <a:gdLst>
                <a:gd name="connsiteX0" fmla="*/ 0 w 969367"/>
                <a:gd name="connsiteY0" fmla="*/ 945221 h 945221"/>
                <a:gd name="connsiteX1" fmla="*/ 484681 w 969367"/>
                <a:gd name="connsiteY1" fmla="*/ 0 h 945221"/>
                <a:gd name="connsiteX2" fmla="*/ 484686 w 969367"/>
                <a:gd name="connsiteY2" fmla="*/ 0 h 945221"/>
                <a:gd name="connsiteX3" fmla="*/ 969367 w 969367"/>
                <a:gd name="connsiteY3" fmla="*/ 945221 h 945221"/>
                <a:gd name="connsiteX4" fmla="*/ 0 w 969367"/>
                <a:gd name="connsiteY4" fmla="*/ 945221 h 94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9367" h="945221">
                  <a:moveTo>
                    <a:pt x="969367" y="0"/>
                  </a:moveTo>
                  <a:lnTo>
                    <a:pt x="484686" y="945221"/>
                  </a:lnTo>
                  <a:lnTo>
                    <a:pt x="484681" y="945221"/>
                  </a:lnTo>
                  <a:lnTo>
                    <a:pt x="0" y="0"/>
                  </a:lnTo>
                  <a:lnTo>
                    <a:pt x="969367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31" tIns="11430" rIns="11430" bIns="11430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20844" y="6107669"/>
              <a:ext cx="1438589" cy="461665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>
              <a:spAutoFit/>
            </a:bodyPr>
            <a:lstStyle/>
            <a:p>
              <a:pPr lvl="0" algn="ctr"/>
              <a:r>
                <a:rPr lang="en-US" sz="1200" dirty="0"/>
                <a:t>Programming</a:t>
              </a:r>
              <a:br>
                <a:rPr lang="en-US" sz="1200" dirty="0"/>
              </a:br>
              <a:r>
                <a:rPr lang="en-US" sz="1200" dirty="0"/>
                <a:t>Fundamentals 1</a:t>
              </a:r>
            </a:p>
          </p:txBody>
        </p:sp>
        <p:cxnSp>
          <p:nvCxnSpPr>
            <p:cNvPr id="7" name="Straight Connector 6"/>
            <p:cNvCxnSpPr>
              <a:endCxn id="5" idx="3"/>
            </p:cNvCxnSpPr>
            <p:nvPr/>
          </p:nvCxnSpPr>
          <p:spPr>
            <a:xfrm flipH="1">
              <a:off x="8759433" y="6107669"/>
              <a:ext cx="514569" cy="230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074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110" y="291402"/>
            <a:ext cx="5356701" cy="1320800"/>
          </a:xfrm>
        </p:spPr>
        <p:txBody>
          <a:bodyPr/>
          <a:lstStyle/>
          <a:p>
            <a:r>
              <a:rPr lang="en-US" dirty="0" smtClean="0"/>
              <a:t>We’ve covered a lot this semester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02439" y="160774"/>
            <a:ext cx="6360607" cy="65556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Accessors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GetCapacity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Mutators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 Behaviors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Add(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newThing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Remove(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At(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Print();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Operators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operator+=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operator[]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Construction / Destruction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initialCapacity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1);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otherObject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operator=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* 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What we're storing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capacity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How many total items 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could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we store?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size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How many are we 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actually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storing?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356717" y="1894114"/>
            <a:ext cx="5044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Imagine seeing all of this on the first day…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56717" y="2576136"/>
            <a:ext cx="47076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What can you say about it now?</a:t>
            </a:r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Can you describe all of these different elements?</a:t>
            </a:r>
          </a:p>
          <a:p>
            <a:endParaRPr lang="en-US" sz="2000" dirty="0" smtClean="0"/>
          </a:p>
          <a:p>
            <a:r>
              <a:rPr lang="en-US" sz="2000" dirty="0" smtClean="0"/>
              <a:t>Which ones do you know more (or less) about?</a:t>
            </a:r>
          </a:p>
        </p:txBody>
      </p:sp>
    </p:spTree>
    <p:extLst>
      <p:ext uri="{BB962C8B-B14F-4D97-AF65-F5344CB8AC3E}">
        <p14:creationId xmlns:p14="http://schemas.microsoft.com/office/powerpoint/2010/main" val="26075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 about a particular language?</a:t>
            </a:r>
            <a:endParaRPr lang="en-US" dirty="0"/>
          </a:p>
        </p:txBody>
      </p:sp>
      <p:pic>
        <p:nvPicPr>
          <p:cNvPr id="1026" name="Picture 2" descr="Image result for effective modern c++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421" y="2339975"/>
            <a:ext cx="2140568" cy="280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effective c++ third edi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5359" y="2339975"/>
            <a:ext cx="2236079" cy="280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05600" y="5295900"/>
            <a:ext cx="23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Disclaimer: I haven’t read the modern version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4508" y="2381250"/>
            <a:ext cx="31633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Warning: For most languages, there are a LOT of books out there</a:t>
            </a:r>
          </a:p>
          <a:p>
            <a:endParaRPr lang="en-US" sz="2400" dirty="0"/>
          </a:p>
          <a:p>
            <a:r>
              <a:rPr lang="en-US" sz="2400" dirty="0" smtClean="0"/>
              <a:t>This is especially true for common languages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5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 about programming in general?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B7318A-BB83-40A9-BEF4-974E745E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99" y="2314575"/>
            <a:ext cx="2517267" cy="34174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133" y="2314575"/>
            <a:ext cx="2552702" cy="34174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4896" y="2314575"/>
            <a:ext cx="2672506" cy="34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0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get better at programming? Spend time programming!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272" y="2781300"/>
            <a:ext cx="2071490" cy="3109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75667" y="2668032"/>
            <a:ext cx="4528804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General programming problems</a:t>
            </a:r>
          </a:p>
          <a:p>
            <a:r>
              <a:rPr lang="en-US" sz="2000" dirty="0" smtClean="0">
                <a:hlinkClick r:id="rId4"/>
              </a:rPr>
              <a:t>https</a:t>
            </a:r>
            <a:r>
              <a:rPr lang="en-US" sz="2000" dirty="0">
                <a:hlinkClick r:id="rId4"/>
              </a:rPr>
              <a:t>://www.hackerrank.com/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>
                <a:hlinkClick r:id="rId5"/>
              </a:rPr>
              <a:t>https://leetcode.com</a:t>
            </a:r>
            <a:r>
              <a:rPr lang="en-US" sz="2000" dirty="0" smtClean="0">
                <a:hlinkClick r:id="rId5"/>
              </a:rPr>
              <a:t>/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Math-oriented programming problems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>
                <a:hlinkClick r:id="rId6"/>
              </a:rPr>
              <a:t>https://projecteuler.net/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33450" y="2190750"/>
            <a:ext cx="1624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Books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975667" y="2190750"/>
            <a:ext cx="2196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Websites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952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Example – Spring 2020</a:t>
            </a:r>
            <a:endParaRPr lang="en-US" dirty="0"/>
          </a:p>
        </p:txBody>
      </p:sp>
      <p:pic>
        <p:nvPicPr>
          <p:cNvPr id="4" name="GameCli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8909" y="1930400"/>
            <a:ext cx="2644775" cy="3881437"/>
          </a:xfrm>
        </p:spPr>
      </p:pic>
      <p:sp>
        <p:nvSpPr>
          <p:cNvPr id="5" name="Rectangle 4"/>
          <p:cNvSpPr/>
          <p:nvPr/>
        </p:nvSpPr>
        <p:spPr>
          <a:xfrm>
            <a:off x="4824873" y="3299265"/>
            <a:ext cx="44899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device is </a:t>
            </a:r>
            <a:r>
              <a:rPr lang="en-US" dirty="0" err="1" smtClean="0"/>
              <a:t>GameShell</a:t>
            </a:r>
            <a:r>
              <a:rPr lang="en-US" dirty="0" smtClean="0"/>
              <a:t> </a:t>
            </a:r>
            <a:r>
              <a:rPr lang="en-US" dirty="0"/>
              <a:t>by </a:t>
            </a:r>
            <a:r>
              <a:rPr lang="en-US" dirty="0" err="1"/>
              <a:t>ClockworkPi</a:t>
            </a:r>
            <a:r>
              <a:rPr lang="en-US" dirty="0"/>
              <a:t>, a </a:t>
            </a:r>
            <a:r>
              <a:rPr lang="en-US" dirty="0" err="1"/>
              <a:t>GameBoy</a:t>
            </a:r>
            <a:r>
              <a:rPr lang="en-US" dirty="0"/>
              <a:t>-style device running </a:t>
            </a:r>
            <a:r>
              <a:rPr lang="en-US" dirty="0" smtClean="0"/>
              <a:t>Linux</a:t>
            </a:r>
            <a:br>
              <a:rPr lang="en-US" dirty="0" smtClean="0"/>
            </a:br>
            <a:r>
              <a:rPr lang="en-US" dirty="0" smtClean="0"/>
              <a:t>(don’t ask me about it, I’ve never heard of it before)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24873" y="2095975"/>
            <a:ext cx="51430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student from Spring 2020 sent me an email after the semester to show off something he was working 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824873" y="4502555"/>
            <a:ext cx="51430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He loaded a program he created using SFML onto the device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824873" y="5408750"/>
            <a:ext cx="51430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little bit of motivation can go a long way!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4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1138</TotalTime>
  <Words>1373</Words>
  <Application>Microsoft Office PowerPoint</Application>
  <PresentationFormat>Widescreen</PresentationFormat>
  <Paragraphs>199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Trebuchet MS</vt:lpstr>
      <vt:lpstr>Wingdings 3</vt:lpstr>
      <vt:lpstr>Facet</vt:lpstr>
      <vt:lpstr>What’s Next?</vt:lpstr>
      <vt:lpstr>Quick Notes</vt:lpstr>
      <vt:lpstr>“When do I become a programmer?” - COP3503 Student, Fall 2018</vt:lpstr>
      <vt:lpstr>So what’s next?</vt:lpstr>
      <vt:lpstr>We’ve covered a lot this semester</vt:lpstr>
      <vt:lpstr>Want to learn more about a particular language?</vt:lpstr>
      <vt:lpstr>Want to learn more about programming in general?</vt:lpstr>
      <vt:lpstr>Want to get better at programming? Spend time programming!</vt:lpstr>
      <vt:lpstr>Student Example – Spring 2020</vt:lpstr>
      <vt:lpstr>What about specific areas?</vt:lpstr>
      <vt:lpstr>Game programming</vt:lpstr>
      <vt:lpstr>Tools Development</vt:lpstr>
      <vt:lpstr>Languages – How many should you learn?</vt:lpstr>
      <vt:lpstr>Front end? Back end?</vt:lpstr>
      <vt:lpstr>High-level? Low-level?</vt:lpstr>
      <vt:lpstr>There is room for everyone</vt:lpstr>
      <vt:lpstr>We haven’t covered all there is to cover</vt:lpstr>
      <vt:lpstr>Learn how to learn</vt:lpstr>
      <vt:lpstr>Learning is a lifelong endeavor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Next?</dc:title>
  <dc:creator>Fox</dc:creator>
  <cp:lastModifiedBy>joshuafox@ufl.edu</cp:lastModifiedBy>
  <cp:revision>84</cp:revision>
  <dcterms:created xsi:type="dcterms:W3CDTF">2019-04-19T21:04:38Z</dcterms:created>
  <dcterms:modified xsi:type="dcterms:W3CDTF">2020-12-09T23:43:18Z</dcterms:modified>
</cp:coreProperties>
</file>

<file path=docProps/thumbnail.jpeg>
</file>